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3" r:id="rId9"/>
    <p:sldId id="259" r:id="rId1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19.03.2021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EBELİK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6138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EBE214,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BULAŞICI HASTALIKLAR VE EPİDEMİYOLOJİ</a:t>
            </a:r>
            <a:endParaRPr lang="tr-TR" dirty="0" smtClean="0"/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2000" b="1" dirty="0" err="1" smtClean="0">
                <a:solidFill>
                  <a:srgbClr val="FF0000"/>
                </a:solidFill>
              </a:rPr>
              <a:t>Öğr</a:t>
            </a:r>
            <a:r>
              <a:rPr lang="tr-TR" sz="2000" b="1" dirty="0" smtClean="0">
                <a:solidFill>
                  <a:srgbClr val="FF0000"/>
                </a:solidFill>
              </a:rPr>
              <a:t>.Gör. Yasemin SÖKMEN</a:t>
            </a:r>
            <a:endParaRPr lang="tr-TR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85786" y="714356"/>
            <a:ext cx="7772400" cy="5143536"/>
          </a:xfrm>
        </p:spPr>
        <p:txBody>
          <a:bodyPr anchor="ctr"/>
          <a:lstStyle/>
          <a:p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/>
              <a:t> BULAŞICI HASTALIKLAR VE EPİDEMİYOLOJİ </a:t>
            </a:r>
            <a:br>
              <a:rPr lang="tr-TR" sz="3200" b="1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VEKTÖR KAYNAKLI HASTALIKLAR</a:t>
            </a: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altLang="tr-TR" sz="3200" i="1" dirty="0" smtClean="0"/>
              <a:t>Hafta-4</a:t>
            </a: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r>
              <a:rPr lang="tr-TR" altLang="tr-TR" sz="4400" i="1" dirty="0" smtClean="0"/>
              <a:t/>
            </a:r>
            <a:br>
              <a:rPr lang="tr-TR" altLang="tr-TR" sz="4400" i="1" dirty="0" smtClean="0"/>
            </a:b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4400" b="1" dirty="0" smtClean="0">
                <a:solidFill>
                  <a:srgbClr val="FF0000"/>
                </a:solidFill>
                <a:latin typeface="Arial" pitchFamily="34" charset="0"/>
                <a:ea typeface="Open Sans Condensed Light" panose="020B0306030504020204" pitchFamily="34" charset="0"/>
                <a:cs typeface="Arial" pitchFamily="34" charset="0"/>
              </a:rPr>
              <a:t/>
            </a:r>
            <a:br>
              <a:rPr lang="tr-TR" sz="4400" b="1" dirty="0" smtClean="0">
                <a:solidFill>
                  <a:srgbClr val="FF0000"/>
                </a:solidFill>
                <a:latin typeface="Arial" pitchFamily="34" charset="0"/>
                <a:ea typeface="Open Sans Condensed Light" panose="020B0306030504020204" pitchFamily="34" charset="0"/>
                <a:cs typeface="Arial" pitchFamily="34" charset="0"/>
              </a:rPr>
            </a:br>
            <a:endParaRPr lang="tr-TR" altLang="tr-TR" sz="4400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285860"/>
            <a:ext cx="8215370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Hastalığın </a:t>
            </a:r>
            <a:r>
              <a:rPr lang="tr-TR" sz="2000" dirty="0" smtClean="0"/>
              <a:t>bulaşmasına aracılık eden canlılar "vektör" olarak adlandırılır</a:t>
            </a:r>
            <a:r>
              <a:rPr lang="tr-TR" sz="2000" dirty="0" smtClean="0"/>
              <a:t>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 </a:t>
            </a:r>
            <a:r>
              <a:rPr lang="tr-TR" sz="2000" dirty="0" smtClean="0"/>
              <a:t>Vektörler bakteri, virüs, parazit ve diğer etkenlerin insanlar arasında veya hayvanlardan </a:t>
            </a:r>
            <a:r>
              <a:rPr lang="tr-TR" sz="2000" dirty="0" smtClean="0"/>
              <a:t>insanlara </a:t>
            </a:r>
            <a:r>
              <a:rPr lang="tr-TR" sz="2000" dirty="0" smtClean="0"/>
              <a:t>taşınarak hastalık oluşmasına neden olmaktadır</a:t>
            </a:r>
            <a:r>
              <a:rPr lang="tr-TR" sz="2000" dirty="0" smtClean="0"/>
              <a:t>.</a:t>
            </a:r>
          </a:p>
          <a:p>
            <a:pPr>
              <a:lnSpc>
                <a:spcPct val="200000"/>
              </a:lnSpc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285860"/>
            <a:ext cx="8215370" cy="36901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000" b="1" u="sng" dirty="0" smtClean="0">
                <a:solidFill>
                  <a:srgbClr val="FF0000"/>
                </a:solidFill>
              </a:rPr>
              <a:t>Kırım Kongo Kanamalı Ateşi </a:t>
            </a:r>
            <a:endParaRPr lang="tr-TR" sz="20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tr-TR" sz="2000" dirty="0" smtClean="0"/>
              <a:t>Kırım-Kongo </a:t>
            </a:r>
            <a:r>
              <a:rPr lang="tr-TR" sz="2000" dirty="0" smtClean="0"/>
              <a:t>Kanamalı Ateşi (KKKA), </a:t>
            </a:r>
            <a:r>
              <a:rPr lang="tr-TR" sz="2000" dirty="0" err="1" smtClean="0"/>
              <a:t>Hyalomma</a:t>
            </a:r>
            <a:r>
              <a:rPr lang="tr-TR" sz="2000" dirty="0" smtClean="0"/>
              <a:t> cinsine </a:t>
            </a:r>
            <a:r>
              <a:rPr lang="tr-TR" sz="2000" dirty="0" smtClean="0"/>
              <a:t>ait keneler </a:t>
            </a:r>
            <a:r>
              <a:rPr lang="tr-TR" sz="2000" dirty="0" smtClean="0"/>
              <a:t>aracılığıyla hayvanlardan insanlara bulaşan </a:t>
            </a:r>
            <a:r>
              <a:rPr lang="tr-TR" sz="2000" dirty="0" err="1" smtClean="0"/>
              <a:t>zoonotik</a:t>
            </a:r>
            <a:r>
              <a:rPr lang="tr-TR" sz="2000" dirty="0" smtClean="0"/>
              <a:t> bir hastalıktır.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Hastalık etkeni </a:t>
            </a:r>
            <a:r>
              <a:rPr lang="tr-TR" sz="2000" dirty="0" smtClean="0"/>
              <a:t>olan KKKA virüsü, </a:t>
            </a:r>
            <a:r>
              <a:rPr lang="tr-TR" sz="2000" dirty="0" err="1" smtClean="0"/>
              <a:t>Bunyaviridae</a:t>
            </a:r>
            <a:r>
              <a:rPr lang="tr-TR" sz="2000" dirty="0" smtClean="0"/>
              <a:t> ailesinin </a:t>
            </a:r>
            <a:r>
              <a:rPr lang="tr-TR" sz="2000" dirty="0" err="1" smtClean="0"/>
              <a:t>Nairovirüs</a:t>
            </a:r>
            <a:r>
              <a:rPr lang="tr-TR" sz="2000" dirty="0" smtClean="0"/>
              <a:t> grubuna bağlı bir RNA virüsüdür.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Hastalık </a:t>
            </a:r>
            <a:r>
              <a:rPr lang="tr-TR" sz="2000" dirty="0" smtClean="0"/>
              <a:t>ilk kez Batı Kırım' da 1944 yılında görülmüştür</a:t>
            </a:r>
            <a:r>
              <a:rPr lang="tr-TR" sz="2000" dirty="0" smtClean="0"/>
              <a:t>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285860"/>
            <a:ext cx="821537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000" b="1" u="sng" dirty="0" smtClean="0">
                <a:solidFill>
                  <a:srgbClr val="FF0000"/>
                </a:solidFill>
              </a:rPr>
              <a:t>Sıtma </a:t>
            </a:r>
            <a:endParaRPr lang="tr-TR" sz="20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Dünyada </a:t>
            </a:r>
            <a:r>
              <a:rPr lang="tr-TR" sz="2000" dirty="0" smtClean="0"/>
              <a:t>ölüme </a:t>
            </a:r>
            <a:r>
              <a:rPr lang="tr-TR" sz="2000" dirty="0" smtClean="0"/>
              <a:t>en fazla sebep </a:t>
            </a:r>
            <a:r>
              <a:rPr lang="tr-TR" sz="2000" dirty="0" smtClean="0"/>
              <a:t>olan vektör </a:t>
            </a:r>
            <a:r>
              <a:rPr lang="tr-TR" sz="2000" dirty="0" smtClean="0"/>
              <a:t>kaynaklı hastalık sıtmadır</a:t>
            </a:r>
            <a:r>
              <a:rPr lang="tr-TR" sz="2000" dirty="0" smtClean="0"/>
              <a:t>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Hastalık </a:t>
            </a:r>
            <a:r>
              <a:rPr lang="tr-TR" sz="2000" dirty="0" smtClean="0"/>
              <a:t>"</a:t>
            </a:r>
            <a:r>
              <a:rPr lang="tr-TR" sz="2000" dirty="0" smtClean="0"/>
              <a:t>malarya</a:t>
            </a:r>
            <a:r>
              <a:rPr lang="tr-TR" sz="2000" dirty="0" smtClean="0"/>
              <a:t>" olarak da </a:t>
            </a:r>
            <a:r>
              <a:rPr lang="tr-TR" sz="2000" dirty="0" smtClean="0"/>
              <a:t>bilinir.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Hastalığın </a:t>
            </a:r>
            <a:r>
              <a:rPr lang="tr-TR" sz="2000" dirty="0" smtClean="0"/>
              <a:t>kuluçka süresi </a:t>
            </a:r>
            <a:r>
              <a:rPr lang="tr-TR" sz="2000" dirty="0" smtClean="0"/>
              <a:t>10-15 gündür, ancak bu süre 7 güne kadar düşebilir veya </a:t>
            </a:r>
            <a:r>
              <a:rPr lang="tr-TR" sz="2000" dirty="0" smtClean="0"/>
              <a:t>1 yıl </a:t>
            </a:r>
            <a:r>
              <a:rPr lang="tr-TR" sz="2000" dirty="0" smtClean="0"/>
              <a:t>gibi bir </a:t>
            </a:r>
            <a:r>
              <a:rPr lang="tr-TR" sz="2000" dirty="0" smtClean="0"/>
              <a:t>süreye uzayabilir.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Hastalık </a:t>
            </a:r>
            <a:r>
              <a:rPr lang="tr-TR" sz="2000" dirty="0" smtClean="0"/>
              <a:t>etkeni "</a:t>
            </a:r>
            <a:r>
              <a:rPr lang="tr-TR" sz="2000" dirty="0" err="1" smtClean="0"/>
              <a:t>Plasmodium</a:t>
            </a:r>
            <a:r>
              <a:rPr lang="tr-TR" sz="2000" dirty="0" smtClean="0"/>
              <a:t>" parazitidir.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000108"/>
            <a:ext cx="8215370" cy="44012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000" b="1" u="sng" dirty="0" err="1" smtClean="0">
                <a:solidFill>
                  <a:srgbClr val="FF0000"/>
                </a:solidFill>
              </a:rPr>
              <a:t>Leyişmanyaz</a:t>
            </a:r>
            <a:r>
              <a:rPr lang="tr-TR" sz="2000" b="1" u="sng" dirty="0" smtClean="0">
                <a:solidFill>
                  <a:srgbClr val="FF0000"/>
                </a:solidFill>
              </a:rPr>
              <a:t> </a:t>
            </a:r>
            <a:endParaRPr lang="tr-TR" sz="20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err="1" smtClean="0"/>
              <a:t>Leyişmanyaz</a:t>
            </a:r>
            <a:r>
              <a:rPr lang="tr-TR" sz="2000" dirty="0" smtClean="0"/>
              <a:t>, </a:t>
            </a:r>
            <a:r>
              <a:rPr lang="tr-TR" sz="2000" dirty="0" err="1" smtClean="0"/>
              <a:t>Antartika</a:t>
            </a:r>
            <a:r>
              <a:rPr lang="tr-TR" sz="2000" dirty="0" smtClean="0"/>
              <a:t> dışında </a:t>
            </a:r>
            <a:r>
              <a:rPr lang="tr-TR" sz="2000" dirty="0" smtClean="0"/>
              <a:t>tüm </a:t>
            </a:r>
            <a:r>
              <a:rPr lang="tr-TR" sz="2000" dirty="0" smtClean="0"/>
              <a:t>dünyaya yayılmış, sıklıkla tropikal ve </a:t>
            </a:r>
            <a:r>
              <a:rPr lang="tr-TR" sz="2000" dirty="0" err="1" smtClean="0"/>
              <a:t>subtropikal</a:t>
            </a:r>
            <a:r>
              <a:rPr lang="tr-TR" sz="2000" dirty="0" smtClean="0"/>
              <a:t> bölgelerde görülen önemli bir </a:t>
            </a:r>
            <a:r>
              <a:rPr lang="tr-TR" sz="2000" dirty="0" err="1" smtClean="0"/>
              <a:t>paraziter</a:t>
            </a:r>
            <a:r>
              <a:rPr lang="tr-TR" sz="2000" dirty="0" smtClean="0"/>
              <a:t> enfeksiyon hastalığıdır.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Hastalığa </a:t>
            </a:r>
            <a:r>
              <a:rPr lang="tr-TR" sz="2000" dirty="0" smtClean="0"/>
              <a:t>yakalanma </a:t>
            </a:r>
            <a:r>
              <a:rPr lang="tr-TR" sz="2000" dirty="0" smtClean="0"/>
              <a:t>açısından </a:t>
            </a:r>
            <a:r>
              <a:rPr lang="tr-TR" sz="2000" dirty="0" smtClean="0"/>
              <a:t>ırk ve cinsiyet farkı yoktur</a:t>
            </a:r>
            <a:r>
              <a:rPr lang="tr-TR" sz="2000" dirty="0" smtClean="0"/>
              <a:t>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 </a:t>
            </a:r>
            <a:r>
              <a:rPr lang="tr-TR" sz="2000" dirty="0" smtClean="0"/>
              <a:t>Kötü hijyene sahip ve </a:t>
            </a:r>
            <a:r>
              <a:rPr lang="tr-TR" sz="2000" dirty="0" err="1" smtClean="0"/>
              <a:t>sosyo</a:t>
            </a:r>
            <a:r>
              <a:rPr lang="tr-TR" sz="2000" dirty="0" smtClean="0"/>
              <a:t>-ekonomik durumu düşük toplumlarda hastalık daha sık görülmektedir.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285860"/>
            <a:ext cx="8215370" cy="44012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000" b="1" u="sng" dirty="0" err="1" smtClean="0">
                <a:solidFill>
                  <a:srgbClr val="FF0000"/>
                </a:solidFill>
              </a:rPr>
              <a:t>Tularemi</a:t>
            </a:r>
            <a:r>
              <a:rPr lang="tr-TR" sz="2000" b="1" u="sng" dirty="0" smtClean="0">
                <a:solidFill>
                  <a:srgbClr val="FF0000"/>
                </a:solidFill>
              </a:rPr>
              <a:t> </a:t>
            </a:r>
            <a:endParaRPr lang="tr-TR" sz="20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err="1" smtClean="0"/>
              <a:t>Tularemi</a:t>
            </a:r>
            <a:r>
              <a:rPr lang="tr-TR" sz="2000" dirty="0" smtClean="0"/>
              <a:t>, 1911 yılında </a:t>
            </a:r>
            <a:r>
              <a:rPr lang="tr-TR" sz="2000" dirty="0" err="1" smtClean="0"/>
              <a:t>mccoy</a:t>
            </a:r>
            <a:r>
              <a:rPr lang="tr-TR" sz="2000" dirty="0" smtClean="0"/>
              <a:t> tarafından </a:t>
            </a:r>
            <a:r>
              <a:rPr lang="tr-TR" sz="2000" dirty="0" err="1" smtClean="0"/>
              <a:t>kalifomiya'nın</a:t>
            </a:r>
            <a:r>
              <a:rPr lang="tr-TR" sz="2000" dirty="0" smtClean="0"/>
              <a:t> </a:t>
            </a:r>
            <a:r>
              <a:rPr lang="tr-TR" sz="2000" dirty="0" err="1" smtClean="0"/>
              <a:t>tulare</a:t>
            </a:r>
            <a:r>
              <a:rPr lang="tr-TR" sz="2000" dirty="0" smtClean="0"/>
              <a:t> bölgesinde sincaplarda görülen veba benzeri bir hastalık olarak tanımlanmıştır.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Etkeni </a:t>
            </a:r>
            <a:r>
              <a:rPr lang="tr-TR" sz="2000" dirty="0" err="1" smtClean="0"/>
              <a:t>francisella</a:t>
            </a:r>
            <a:r>
              <a:rPr lang="tr-TR" sz="2000" dirty="0" smtClean="0"/>
              <a:t> tu</a:t>
            </a:r>
            <a:r>
              <a:rPr lang="tr-TR" sz="2000" dirty="0" err="1" smtClean="0"/>
              <a:t>larensis</a:t>
            </a:r>
            <a:r>
              <a:rPr lang="tr-TR" sz="2000" dirty="0" smtClean="0"/>
              <a:t> adlı bakteridir.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İklim değişikliği, savaş ve göç gibi durumlara bağlı olarak </a:t>
            </a:r>
            <a:r>
              <a:rPr lang="tr-TR" sz="2000" dirty="0" err="1" smtClean="0"/>
              <a:t>tularemi</a:t>
            </a:r>
            <a:r>
              <a:rPr lang="tr-TR" sz="2000" dirty="0" smtClean="0"/>
              <a:t> hastalığının görülme sıklığında artışa neden olmaktadır.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b="1" dirty="0" smtClean="0"/>
              <a:t>VEKTÖR KAVNAKLI HASTALIKLAR </a:t>
            </a:r>
            <a:endParaRPr lang="tr-TR" sz="2000" b="1" dirty="0"/>
          </a:p>
        </p:txBody>
      </p:sp>
      <p:sp>
        <p:nvSpPr>
          <p:cNvPr id="5" name="4 Dikdörtgen"/>
          <p:cNvSpPr/>
          <p:nvPr/>
        </p:nvSpPr>
        <p:spPr>
          <a:xfrm>
            <a:off x="428596" y="1000108"/>
            <a:ext cx="8215370" cy="44012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000" b="1" u="sng" dirty="0" err="1" smtClean="0">
                <a:solidFill>
                  <a:srgbClr val="FF0000"/>
                </a:solidFill>
              </a:rPr>
              <a:t>Zika</a:t>
            </a:r>
            <a:r>
              <a:rPr lang="tr-TR" sz="2000" b="1" u="sng" dirty="0" smtClean="0">
                <a:solidFill>
                  <a:srgbClr val="FF0000"/>
                </a:solidFill>
              </a:rPr>
              <a:t> Virüsü Hastalığı </a:t>
            </a:r>
            <a:endParaRPr lang="tr-TR" sz="20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err="1" smtClean="0"/>
              <a:t>Zika</a:t>
            </a:r>
            <a:r>
              <a:rPr lang="tr-TR" sz="2000" dirty="0" smtClean="0"/>
              <a:t> </a:t>
            </a:r>
            <a:r>
              <a:rPr lang="tr-TR" sz="2000" dirty="0" smtClean="0"/>
              <a:t>virüs, </a:t>
            </a:r>
            <a:r>
              <a:rPr lang="tr-TR" sz="2000" dirty="0" err="1" smtClean="0"/>
              <a:t>Flaviviridae</a:t>
            </a:r>
            <a:r>
              <a:rPr lang="tr-TR" sz="2000" dirty="0" smtClean="0"/>
              <a:t> virüs ailesinde yer alan RNA virüsüdür.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Virüsün </a:t>
            </a:r>
            <a:r>
              <a:rPr lang="tr-TR" sz="2000" dirty="0" smtClean="0"/>
              <a:t>ana rezervuarı insan ve maymundur ve sinekler aracılığıyla insanlara bulaşır. </a:t>
            </a:r>
            <a:endParaRPr lang="tr-TR" sz="2000" dirty="0" smtClean="0"/>
          </a:p>
          <a:p>
            <a:pPr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tr-TR" sz="2000" dirty="0" smtClean="0"/>
              <a:t>Virüs </a:t>
            </a:r>
            <a:r>
              <a:rPr lang="tr-TR" sz="2000" dirty="0" smtClean="0"/>
              <a:t>adını, ilk kez </a:t>
            </a:r>
            <a:r>
              <a:rPr lang="tr-TR" sz="2000" dirty="0" smtClean="0"/>
              <a:t>I947 </a:t>
            </a:r>
            <a:r>
              <a:rPr lang="tr-TR" sz="2000" dirty="0" smtClean="0"/>
              <a:t>yılında Uganda'da saptandığı </a:t>
            </a:r>
            <a:r>
              <a:rPr lang="tr-TR" sz="2000" dirty="0" err="1" smtClean="0"/>
              <a:t>Rhesus</a:t>
            </a:r>
            <a:r>
              <a:rPr lang="tr-TR" sz="2000" dirty="0" smtClean="0"/>
              <a:t> maymunlarının yaşadığı "</a:t>
            </a:r>
            <a:r>
              <a:rPr lang="tr-TR" sz="2000" dirty="0" err="1" smtClean="0"/>
              <a:t>Zika</a:t>
            </a:r>
            <a:r>
              <a:rPr lang="tr-TR" sz="2000" dirty="0" smtClean="0"/>
              <a:t> Ormanı'ndan" almaktadır. </a:t>
            </a:r>
            <a:r>
              <a:rPr lang="tr-TR" sz="2000" dirty="0" smtClean="0"/>
              <a:t>Daha </a:t>
            </a:r>
            <a:r>
              <a:rPr lang="tr-TR" sz="2000" dirty="0" smtClean="0"/>
              <a:t>sonra Uganda, Tanzanya ve Brezilya' da insan </a:t>
            </a:r>
            <a:r>
              <a:rPr lang="tr-TR" sz="2000" dirty="0" err="1" smtClean="0"/>
              <a:t>olgulan</a:t>
            </a:r>
            <a:r>
              <a:rPr lang="tr-TR" sz="2000" dirty="0" smtClean="0"/>
              <a:t> </a:t>
            </a:r>
            <a:r>
              <a:rPr lang="tr-TR" sz="2000" dirty="0" smtClean="0"/>
              <a:t>saptanmıştır.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1214422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8000" b="1" dirty="0" smtClean="0">
                <a:solidFill>
                  <a:srgbClr val="C00000"/>
                </a:solidFill>
                <a:latin typeface="Blackadder ITC" pitchFamily="82" charset="0"/>
              </a:rPr>
              <a:t>TEŞEKKÜR </a:t>
            </a:r>
          </a:p>
          <a:p>
            <a:pPr algn="ctr"/>
            <a:r>
              <a:rPr lang="tr-TR" sz="8000" b="1" dirty="0" smtClean="0">
                <a:solidFill>
                  <a:srgbClr val="C00000"/>
                </a:solidFill>
                <a:latin typeface="Blackadder ITC" pitchFamily="82" charset="0"/>
              </a:rPr>
              <a:t>EDERİM</a:t>
            </a:r>
            <a:endParaRPr lang="tr-TR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184</TotalTime>
  <Words>308</Words>
  <Application>Microsoft Office PowerPoint</Application>
  <PresentationFormat>Ekran Gösterisi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sunum_sablon</vt:lpstr>
      <vt:lpstr>Slayt 1</vt:lpstr>
      <vt:lpstr>     BULAŞICI HASTALIKLAR VE EPİDEMİYOLOJİ   VEKTÖR KAYNAKLI HASTALIKLAR Hafta-4     </vt:lpstr>
      <vt:lpstr>Slayt 3</vt:lpstr>
      <vt:lpstr>Slayt 4</vt:lpstr>
      <vt:lpstr>Slayt 5</vt:lpstr>
      <vt:lpstr>Slayt 6</vt:lpstr>
      <vt:lpstr>Slayt 7</vt:lpstr>
      <vt:lpstr>Slayt 8</vt:lpstr>
      <vt:lpstr>Slayt 9</vt:lpstr>
    </vt:vector>
  </TitlesOfParts>
  <Company>-=[By NeC]=-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user-1234</dc:creator>
  <cp:lastModifiedBy>Yasemin</cp:lastModifiedBy>
  <cp:revision>22</cp:revision>
  <cp:lastPrinted>1601-01-01T00:00:00Z</cp:lastPrinted>
  <dcterms:created xsi:type="dcterms:W3CDTF">2020-01-14T12:40:39Z</dcterms:created>
  <dcterms:modified xsi:type="dcterms:W3CDTF">2021-03-18T22:28:31Z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